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D8B0-65B8-4B75-93C9-DC583C28CC70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2CE-56F4-4B1B-A8CE-5295221444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D8B0-65B8-4B75-93C9-DC583C28CC70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2CE-56F4-4B1B-A8CE-5295221444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D8B0-65B8-4B75-93C9-DC583C28CC70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2CE-56F4-4B1B-A8CE-5295221444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D8B0-65B8-4B75-93C9-DC583C28CC70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2CE-56F4-4B1B-A8CE-5295221444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D8B0-65B8-4B75-93C9-DC583C28CC70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2CE-56F4-4B1B-A8CE-5295221444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D8B0-65B8-4B75-93C9-DC583C28CC70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2CE-56F4-4B1B-A8CE-5295221444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D8B0-65B8-4B75-93C9-DC583C28CC70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2CE-56F4-4B1B-A8CE-5295221444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D8B0-65B8-4B75-93C9-DC583C28CC70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2CE-56F4-4B1B-A8CE-5295221444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D8B0-65B8-4B75-93C9-DC583C28CC70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2CE-56F4-4B1B-A8CE-5295221444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D8B0-65B8-4B75-93C9-DC583C28CC70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2CE-56F4-4B1B-A8CE-5295221444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6FD8B0-65B8-4B75-93C9-DC583C28CC70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C462CE-56F4-4B1B-A8CE-5295221444D7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FD8B0-65B8-4B75-93C9-DC583C28CC70}" type="datetimeFigureOut">
              <a:rPr lang="nl-NL" smtClean="0"/>
              <a:t>27-11-2017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C462CE-56F4-4B1B-A8CE-5295221444D7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8iuwheXHvFs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schooltv.nl/video/paleis-versailles-lodewijk-xiv/#q=lodewijk%20XIV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Hoofdstuk 5</a:t>
            </a:r>
            <a:br>
              <a:rPr lang="nl-NL" dirty="0" smtClean="0"/>
            </a:br>
            <a:r>
              <a:rPr lang="nl-NL" dirty="0" smtClean="0"/>
              <a:t>Koningen, heren en denkers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Paragraaf 5.1</a:t>
            </a:r>
          </a:p>
          <a:p>
            <a:r>
              <a:rPr lang="nl-NL" dirty="0" smtClean="0"/>
              <a:t>Absolutisme</a:t>
            </a: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107504" y="6021288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dirty="0">
                <a:hlinkClick r:id="rId2"/>
              </a:rPr>
              <a:t>https://www.youtube.com/watch?v=8iuwheXHvFs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23476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b="1" dirty="0"/>
              <a:t>maximumscore 2</a:t>
            </a:r>
          </a:p>
          <a:p>
            <a:pPr marL="0" indent="0">
              <a:buNone/>
            </a:pPr>
            <a:r>
              <a:rPr lang="nl-NL" dirty="0"/>
              <a:t>Kern van een juist antwoord is: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• </a:t>
            </a:r>
            <a:r>
              <a:rPr lang="nl-NL" dirty="0"/>
              <a:t>dat de vorsten niet meer afhankelijk wilden zijn van de (hoge) adel </a:t>
            </a:r>
            <a:r>
              <a:rPr lang="nl-NL" dirty="0" smtClean="0"/>
              <a:t>en daarom </a:t>
            </a:r>
            <a:r>
              <a:rPr lang="nl-NL" dirty="0"/>
              <a:t>(goed opgeleide) betaalde ambtenaren benoemden </a:t>
            </a:r>
            <a:r>
              <a:rPr lang="nl-NL" dirty="0" smtClean="0"/>
              <a:t>(1p)</a:t>
            </a:r>
          </a:p>
          <a:p>
            <a:pPr marL="0" indent="0">
              <a:buNone/>
            </a:pPr>
            <a:r>
              <a:rPr lang="nl-NL" dirty="0" smtClean="0"/>
              <a:t>• </a:t>
            </a:r>
            <a:r>
              <a:rPr lang="nl-NL" dirty="0"/>
              <a:t>die beter in de hand konden worden gehouden/van </a:t>
            </a:r>
            <a:r>
              <a:rPr lang="nl-NL"/>
              <a:t>hen </a:t>
            </a:r>
            <a:r>
              <a:rPr lang="nl-NL" smtClean="0"/>
              <a:t>afhankelijk waren (1p)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517671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Kenmerkend aspect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b="1" dirty="0"/>
              <a:t>‘Het streven van vorsten naar </a:t>
            </a:r>
            <a:r>
              <a:rPr lang="nl-NL" b="1" dirty="0">
                <a:solidFill>
                  <a:srgbClr val="FF0000"/>
                </a:solidFill>
              </a:rPr>
              <a:t>absolute macht</a:t>
            </a:r>
            <a:r>
              <a:rPr lang="nl-NL" b="1" dirty="0"/>
              <a:t>’</a:t>
            </a: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457200" y="274638"/>
            <a:ext cx="1306488" cy="9941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17</a:t>
            </a:r>
            <a:r>
              <a:rPr lang="nl-NL" baseline="30000" dirty="0" smtClean="0"/>
              <a:t>e</a:t>
            </a:r>
            <a:r>
              <a:rPr lang="nl-NL" dirty="0" smtClean="0"/>
              <a:t> eeuw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22016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Staatsvorm: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Wie is er de baas?:</a:t>
            </a:r>
          </a:p>
          <a:p>
            <a:r>
              <a:rPr lang="nl-NL" dirty="0" smtClean="0"/>
              <a:t>Nederlanden in de 17</a:t>
            </a:r>
            <a:r>
              <a:rPr lang="nl-NL" baseline="30000" dirty="0" smtClean="0"/>
              <a:t>e</a:t>
            </a:r>
            <a:r>
              <a:rPr lang="nl-NL" dirty="0" smtClean="0"/>
              <a:t> eeuw = Republiek </a:t>
            </a:r>
            <a:r>
              <a:rPr lang="nl-NL" sz="2800" i="1" dirty="0" smtClean="0"/>
              <a:t>(dat was heel bijzonder in die tijd)</a:t>
            </a:r>
            <a:endParaRPr lang="nl-NL" i="1" dirty="0" smtClean="0"/>
          </a:p>
          <a:p>
            <a:r>
              <a:rPr lang="nl-NL" dirty="0" smtClean="0"/>
              <a:t>Rest van Europa in de 17</a:t>
            </a:r>
            <a:r>
              <a:rPr lang="nl-NL" baseline="30000" dirty="0" smtClean="0"/>
              <a:t>e</a:t>
            </a:r>
            <a:r>
              <a:rPr lang="nl-NL" dirty="0" smtClean="0"/>
              <a:t> eeuw = </a:t>
            </a:r>
            <a:r>
              <a:rPr lang="nl-NL" b="1" dirty="0" smtClean="0">
                <a:solidFill>
                  <a:srgbClr val="FF0000"/>
                </a:solidFill>
              </a:rPr>
              <a:t>monarchie </a:t>
            </a:r>
            <a:r>
              <a:rPr lang="nl-NL" dirty="0" smtClean="0"/>
              <a:t>(koninkrijk of keizerrijk) een land met een ERFELIJK STAATSHOOFD (koning of keizer)</a:t>
            </a:r>
          </a:p>
          <a:p>
            <a:pPr lvl="1"/>
            <a:r>
              <a:rPr lang="nl-NL" dirty="0" smtClean="0"/>
              <a:t>De staatsvorm ‘monarchie’ was niet zo bijzonder in de 17</a:t>
            </a:r>
            <a:r>
              <a:rPr lang="nl-NL" baseline="30000" dirty="0" smtClean="0"/>
              <a:t>e</a:t>
            </a:r>
            <a:r>
              <a:rPr lang="nl-NL" dirty="0" smtClean="0"/>
              <a:t> eeuw</a:t>
            </a:r>
            <a:endParaRPr lang="nl-NL" dirty="0"/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/>
          </a:p>
        </p:txBody>
      </p:sp>
      <p:sp>
        <p:nvSpPr>
          <p:cNvPr id="10" name="Ovale toelichting 9"/>
          <p:cNvSpPr/>
          <p:nvPr/>
        </p:nvSpPr>
        <p:spPr>
          <a:xfrm>
            <a:off x="3563888" y="5733256"/>
            <a:ext cx="4968552" cy="1124744"/>
          </a:xfrm>
          <a:prstGeom prst="wedgeEllipseCallout">
            <a:avLst>
              <a:gd name="adj1" fmla="val -35208"/>
              <a:gd name="adj2" fmla="val -8674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Welke staatsvorm is nu bijzonder? En welke staatsvorm is nu niet zo bijzonder?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42803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s://rythoviaan.files.wordpress.com/2012/11/louis-xiv.jpg?w=902&amp;h=114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-333375"/>
            <a:ext cx="5648325" cy="7191375"/>
          </a:xfrm>
          <a:prstGeom prst="rect">
            <a:avLst/>
          </a:prstGeom>
          <a:noFill/>
        </p:spPr>
      </p:pic>
      <p:sp>
        <p:nvSpPr>
          <p:cNvPr id="5" name="Tekstvak 4"/>
          <p:cNvSpPr txBox="1"/>
          <p:nvPr/>
        </p:nvSpPr>
        <p:spPr>
          <a:xfrm>
            <a:off x="467544" y="1052736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mtClean="0"/>
              <a:t>Lodewijk XIV</a:t>
            </a:r>
            <a:endParaRPr lang="nl-NL"/>
          </a:p>
        </p:txBody>
      </p:sp>
      <p:sp>
        <p:nvSpPr>
          <p:cNvPr id="2" name="Vijfhoek 1"/>
          <p:cNvSpPr/>
          <p:nvPr/>
        </p:nvSpPr>
        <p:spPr>
          <a:xfrm rot="20554434">
            <a:off x="395537" y="3533469"/>
            <a:ext cx="2952328" cy="2160240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Absolutisme? </a:t>
            </a:r>
          </a:p>
          <a:p>
            <a:pPr algn="ctr"/>
            <a:r>
              <a:rPr lang="nl-NL" dirty="0" smtClean="0"/>
              <a:t>Dan gaat het vooral om deze man:</a:t>
            </a:r>
          </a:p>
          <a:p>
            <a:pPr algn="ctr"/>
            <a:r>
              <a:rPr lang="nl-NL" dirty="0" smtClean="0"/>
              <a:t>Lodewijk XIV (14</a:t>
            </a:r>
            <a:r>
              <a:rPr lang="nl-NL" baseline="30000" dirty="0" smtClean="0"/>
              <a:t>e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3" name="Rechthoek 2"/>
          <p:cNvSpPr/>
          <p:nvPr/>
        </p:nvSpPr>
        <p:spPr>
          <a:xfrm>
            <a:off x="6424054" y="4941168"/>
            <a:ext cx="2407965" cy="165618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nl-NL" dirty="0"/>
              <a:t>Lodewijk XIV = </a:t>
            </a:r>
            <a:endParaRPr lang="nl-NL" dirty="0" smtClean="0"/>
          </a:p>
          <a:p>
            <a:r>
              <a:rPr lang="nl-NL" dirty="0" smtClean="0"/>
              <a:t>koning </a:t>
            </a:r>
            <a:r>
              <a:rPr lang="nl-NL" dirty="0"/>
              <a:t>van </a:t>
            </a:r>
            <a:r>
              <a:rPr lang="nl-NL" dirty="0" smtClean="0"/>
              <a:t>Frankrijk </a:t>
            </a:r>
          </a:p>
          <a:p>
            <a:r>
              <a:rPr lang="nl-NL" dirty="0" smtClean="0"/>
              <a:t>1643 </a:t>
            </a:r>
            <a:r>
              <a:rPr lang="nl-NL" dirty="0"/>
              <a:t>(1661) – 1715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Lodewijk XIV </a:t>
            </a:r>
            <a:r>
              <a:rPr lang="nl-NL" dirty="0" smtClean="0">
                <a:sym typeface="Wingdings" panose="05000000000000000000" pitchFamily="2" charset="2"/>
              </a:rPr>
              <a:t> een </a:t>
            </a:r>
            <a:r>
              <a:rPr lang="nl-NL" dirty="0" smtClean="0">
                <a:solidFill>
                  <a:srgbClr val="FF0000"/>
                </a:solidFill>
                <a:sym typeface="Wingdings" panose="05000000000000000000" pitchFamily="2" charset="2"/>
              </a:rPr>
              <a:t>ABSOLUTE VORST</a:t>
            </a:r>
            <a:endParaRPr lang="nl-NL" dirty="0">
              <a:solidFill>
                <a:srgbClr val="FF0000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/>
          <a:lstStyle/>
          <a:p>
            <a:pPr marL="0" indent="0">
              <a:buNone/>
            </a:pPr>
            <a:r>
              <a:rPr lang="nl-NL" sz="2800" dirty="0" smtClean="0"/>
              <a:t>Absolutisme wil zeggen dat de vorst over alle gebieden van de maatschappij zeggenschap heeft. 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4" name="Rechthoek 3"/>
          <p:cNvSpPr/>
          <p:nvPr/>
        </p:nvSpPr>
        <p:spPr>
          <a:xfrm>
            <a:off x="-20400" y="6642556"/>
            <a:ext cx="4572000" cy="21544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nl-NL" sz="800" dirty="0">
                <a:hlinkClick r:id="rId2"/>
              </a:rPr>
              <a:t>http://schooltv.nl/video/paleis-versailles-lodewijk-xiv/#q=lodewijk%20XIV</a:t>
            </a:r>
            <a:endParaRPr lang="nl-NL" sz="800" dirty="0"/>
          </a:p>
        </p:txBody>
      </p:sp>
      <p:pic>
        <p:nvPicPr>
          <p:cNvPr id="5" name="Afbeelding 4"/>
          <p:cNvPicPr/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95" t="31950" r="6260" b="9952"/>
          <a:stretch/>
        </p:blipFill>
        <p:spPr bwMode="auto">
          <a:xfrm>
            <a:off x="251520" y="2204864"/>
            <a:ext cx="8435280" cy="4103861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51551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nl-NL" dirty="0" smtClean="0"/>
              <a:t>Hoe rechtvaardigt Lodewijk XIV zijn macht?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l-NL" dirty="0" smtClean="0"/>
              <a:t>Door het zogenaamde ‘</a:t>
            </a:r>
            <a:r>
              <a:rPr lang="nl-NL" b="1" dirty="0" err="1" smtClean="0">
                <a:solidFill>
                  <a:srgbClr val="FF0000"/>
                </a:solidFill>
              </a:rPr>
              <a:t>Droit</a:t>
            </a:r>
            <a:r>
              <a:rPr lang="nl-NL" b="1" dirty="0" smtClean="0">
                <a:solidFill>
                  <a:srgbClr val="FF0000"/>
                </a:solidFill>
              </a:rPr>
              <a:t> </a:t>
            </a:r>
            <a:r>
              <a:rPr lang="nl-NL" b="1" dirty="0" err="1" smtClean="0">
                <a:solidFill>
                  <a:srgbClr val="FF0000"/>
                </a:solidFill>
              </a:rPr>
              <a:t>Divin</a:t>
            </a:r>
            <a:r>
              <a:rPr lang="nl-NL" dirty="0" smtClean="0"/>
              <a:t>’ </a:t>
            </a:r>
            <a:r>
              <a:rPr lang="nl-NL" sz="2600" dirty="0" smtClean="0"/>
              <a:t>(betekent: goddelijk recht, de koning is plaatsvervanger van God op aarde)</a:t>
            </a:r>
          </a:p>
          <a:p>
            <a:pPr marL="0" indent="0">
              <a:buNone/>
            </a:pPr>
            <a:r>
              <a:rPr lang="nl-NL" dirty="0" smtClean="0"/>
              <a:t>Houdt in: </a:t>
            </a:r>
          </a:p>
          <a:p>
            <a:pPr>
              <a:buFontTx/>
              <a:buChar char="-"/>
            </a:pPr>
            <a:r>
              <a:rPr lang="nl-NL" dirty="0" smtClean="0"/>
              <a:t>Het koninklijk gezag is heilig. </a:t>
            </a:r>
          </a:p>
          <a:p>
            <a:pPr>
              <a:buFontTx/>
              <a:buChar char="-"/>
            </a:pPr>
            <a:r>
              <a:rPr lang="nl-NL" dirty="0" smtClean="0"/>
              <a:t>God stelt koningen aan als zijn ministers. </a:t>
            </a:r>
          </a:p>
          <a:p>
            <a:pPr>
              <a:buFontTx/>
              <a:buChar char="-"/>
            </a:pPr>
            <a:r>
              <a:rPr lang="nl-NL" dirty="0" smtClean="0"/>
              <a:t>Hij regeert door God over de volkeren</a:t>
            </a:r>
          </a:p>
          <a:p>
            <a:pPr marL="0" indent="0">
              <a:buNone/>
            </a:pPr>
            <a:r>
              <a:rPr lang="nl-NL" dirty="0" smtClean="0"/>
              <a:t>Kortom…. Met deze man valt niet te spotten: hij staat boven de wet.. Sterker nog: hij is de wet!</a:t>
            </a:r>
          </a:p>
          <a:p>
            <a:pPr marL="0" indent="0">
              <a:buNone/>
            </a:pPr>
            <a:endParaRPr lang="nl-NL" dirty="0"/>
          </a:p>
        </p:txBody>
      </p:sp>
      <p:sp>
        <p:nvSpPr>
          <p:cNvPr id="5" name="Ovale toelichting 4"/>
          <p:cNvSpPr/>
          <p:nvPr/>
        </p:nvSpPr>
        <p:spPr>
          <a:xfrm>
            <a:off x="6588224" y="2420888"/>
            <a:ext cx="2638305" cy="1584176"/>
          </a:xfrm>
          <a:prstGeom prst="wedgeEllipseCallout">
            <a:avLst>
              <a:gd name="adj1" fmla="val -69577"/>
              <a:gd name="adj2" fmla="val 1006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 smtClean="0"/>
              <a:t>Het volk accepteerde deze rechtvaardiging. Zij wisten niet beter dan dat het zo hoort. </a:t>
            </a:r>
            <a:endParaRPr lang="nl-NL" sz="1600" dirty="0"/>
          </a:p>
        </p:txBody>
      </p:sp>
    </p:spTree>
    <p:extLst>
      <p:ext uri="{BB962C8B-B14F-4D97-AF65-F5344CB8AC3E}">
        <p14:creationId xmlns:p14="http://schemas.microsoft.com/office/powerpoint/2010/main" val="534304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/>
              <a:t>De Franse koning Lodewijk XIV (1643-1715) staat bekend als een </a:t>
            </a:r>
            <a:r>
              <a:rPr lang="nl-NL" dirty="0" smtClean="0"/>
              <a:t>absoluut vorst</a:t>
            </a:r>
            <a:r>
              <a:rPr lang="nl-NL" dirty="0"/>
              <a:t>. Hij benoemde Jean-Baptiste Colbert (1619-1683), de zoon van een </a:t>
            </a:r>
            <a:r>
              <a:rPr lang="nl-NL" dirty="0" smtClean="0"/>
              <a:t>rijke lakenkoopman</a:t>
            </a:r>
            <a:r>
              <a:rPr lang="nl-NL" dirty="0"/>
              <a:t>, tot minister. Dat was voor die tijd een </a:t>
            </a:r>
            <a:r>
              <a:rPr lang="nl-NL" dirty="0" smtClean="0"/>
              <a:t>bijzonder benoemingsbeleid</a:t>
            </a:r>
            <a:r>
              <a:rPr lang="nl-NL" dirty="0"/>
              <a:t>, omdat Colbert niet van adel was.</a:t>
            </a:r>
          </a:p>
          <a:p>
            <a:pPr marL="0" indent="0">
              <a:buNone/>
            </a:pPr>
            <a:r>
              <a:rPr lang="nl-NL" dirty="0" smtClean="0"/>
              <a:t>(4p) Leg </a:t>
            </a:r>
            <a:r>
              <a:rPr lang="nl-NL" dirty="0"/>
              <a:t>uit dat dit benoemingsbeleid:</a:t>
            </a:r>
          </a:p>
          <a:p>
            <a:pPr marL="0" indent="0">
              <a:buNone/>
            </a:pPr>
            <a:r>
              <a:rPr lang="nl-NL" dirty="0"/>
              <a:t>− paste bij een absoluut vorst uit die tijd en</a:t>
            </a:r>
          </a:p>
          <a:p>
            <a:pPr marL="0" indent="0">
              <a:buNone/>
            </a:pPr>
            <a:r>
              <a:rPr lang="nl-NL" dirty="0"/>
              <a:t>− samenhing met de maatschappelijke veranderingen die </a:t>
            </a:r>
            <a:r>
              <a:rPr lang="nl-NL" dirty="0" smtClean="0"/>
              <a:t>het handelskapitalisme </a:t>
            </a:r>
            <a:r>
              <a:rPr lang="nl-NL" dirty="0"/>
              <a:t>met zich meebracht.</a:t>
            </a:r>
          </a:p>
        </p:txBody>
      </p:sp>
    </p:spTree>
    <p:extLst>
      <p:ext uri="{BB962C8B-B14F-4D97-AF65-F5344CB8AC3E}">
        <p14:creationId xmlns:p14="http://schemas.microsoft.com/office/powerpoint/2010/main" val="182866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ANTWOORD 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nl-NL" b="1" dirty="0"/>
              <a:t>maximumscore 4</a:t>
            </a:r>
          </a:p>
          <a:p>
            <a:pPr marL="0" indent="0">
              <a:buNone/>
            </a:pPr>
            <a:r>
              <a:rPr lang="nl-NL" dirty="0"/>
              <a:t>Voorbeeld van een juist antwoord is: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Dit </a:t>
            </a:r>
            <a:r>
              <a:rPr lang="nl-NL" dirty="0"/>
              <a:t>benoemingsbeleid paste bij een absoluut vorst uit die tijd</a:t>
            </a:r>
          </a:p>
          <a:p>
            <a:pPr marL="0" indent="0">
              <a:buNone/>
            </a:pPr>
            <a:r>
              <a:rPr lang="nl-NL" dirty="0"/>
              <a:t>• omdat de absolute vorsten ernaar streefden de macht van de adel </a:t>
            </a:r>
            <a:r>
              <a:rPr lang="nl-NL" dirty="0" smtClean="0"/>
              <a:t>te beperken (1p)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• door het bestuur in handen te leggen van door hen benoemde </a:t>
            </a:r>
            <a:r>
              <a:rPr lang="nl-NL" dirty="0" smtClean="0"/>
              <a:t>en betaalde </a:t>
            </a:r>
            <a:r>
              <a:rPr lang="nl-NL" dirty="0"/>
              <a:t>regeringsambtenaren </a:t>
            </a:r>
            <a:r>
              <a:rPr lang="nl-NL" dirty="0" smtClean="0"/>
              <a:t>(1p)</a:t>
            </a:r>
            <a:endParaRPr lang="nl-NL" dirty="0"/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Dit </a:t>
            </a:r>
            <a:r>
              <a:rPr lang="nl-NL" dirty="0"/>
              <a:t>benoemingsbeleid hangt samen met de maatschappelijke veranderingen</a:t>
            </a:r>
          </a:p>
          <a:p>
            <a:pPr marL="0" indent="0">
              <a:buNone/>
            </a:pPr>
            <a:r>
              <a:rPr lang="nl-NL" dirty="0"/>
              <a:t>die het handelskapitalisme met zich meebracht</a:t>
            </a:r>
          </a:p>
          <a:p>
            <a:pPr marL="0" indent="0">
              <a:buNone/>
            </a:pPr>
            <a:r>
              <a:rPr lang="nl-NL" dirty="0"/>
              <a:t>• omdat de ‘derde stand’/de burgerij in deze tijd (economisch </a:t>
            </a:r>
            <a:r>
              <a:rPr lang="nl-NL" dirty="0" smtClean="0"/>
              <a:t>en maatschappelijk</a:t>
            </a:r>
            <a:r>
              <a:rPr lang="nl-NL" dirty="0"/>
              <a:t>) steeds belangrijker werd (onder invloed van </a:t>
            </a:r>
            <a:r>
              <a:rPr lang="nl-NL" dirty="0" smtClean="0"/>
              <a:t>het handelskapitalisme</a:t>
            </a:r>
            <a:r>
              <a:rPr lang="nl-NL" dirty="0"/>
              <a:t>) </a:t>
            </a:r>
            <a:r>
              <a:rPr lang="nl-NL" dirty="0" smtClean="0"/>
              <a:t>(1p)</a:t>
            </a:r>
            <a:endParaRPr lang="nl-NL" dirty="0"/>
          </a:p>
          <a:p>
            <a:pPr marL="0" indent="0">
              <a:buNone/>
            </a:pPr>
            <a:r>
              <a:rPr lang="nl-NL" dirty="0"/>
              <a:t>• daardoor kon de koning hen (en de belasting die zij </a:t>
            </a:r>
            <a:r>
              <a:rPr lang="nl-NL" dirty="0" smtClean="0"/>
              <a:t>opbrachten) gebruiken </a:t>
            </a:r>
            <a:r>
              <a:rPr lang="nl-NL" dirty="0"/>
              <a:t>om de adel uit het bestuur te weren </a:t>
            </a:r>
            <a:r>
              <a:rPr lang="nl-NL" dirty="0" smtClean="0"/>
              <a:t>(1p)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68407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EXAMENVRAAG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23528" y="1600200"/>
            <a:ext cx="8363272" cy="4525963"/>
          </a:xfrm>
        </p:spPr>
        <p:txBody>
          <a:bodyPr/>
          <a:lstStyle/>
          <a:p>
            <a:pPr marL="0" indent="0">
              <a:buNone/>
            </a:pPr>
            <a:r>
              <a:rPr lang="nl-NL" dirty="0"/>
              <a:t>Viglius was een hoge ambtenaar die niet van adel was.</a:t>
            </a:r>
          </a:p>
          <a:p>
            <a:pPr marL="0" indent="0">
              <a:buNone/>
            </a:pPr>
            <a:r>
              <a:rPr lang="nl-NL" dirty="0" smtClean="0"/>
              <a:t>(2p) Leg </a:t>
            </a:r>
            <a:r>
              <a:rPr lang="nl-NL" dirty="0"/>
              <a:t>uit dat dit past bij </a:t>
            </a:r>
            <a:r>
              <a:rPr lang="nl-NL" dirty="0" smtClean="0"/>
              <a:t>de centralisatiepolitiek </a:t>
            </a:r>
            <a:r>
              <a:rPr lang="nl-NL" dirty="0"/>
              <a:t>van de vorsten in die tijd.</a:t>
            </a:r>
          </a:p>
        </p:txBody>
      </p:sp>
    </p:spTree>
    <p:extLst>
      <p:ext uri="{BB962C8B-B14F-4D97-AF65-F5344CB8AC3E}">
        <p14:creationId xmlns:p14="http://schemas.microsoft.com/office/powerpoint/2010/main" val="795682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536</Words>
  <Application>Microsoft Office PowerPoint</Application>
  <PresentationFormat>Diavoorstelling (4:3)</PresentationFormat>
  <Paragraphs>57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Office-thema</vt:lpstr>
      <vt:lpstr>Hoofdstuk 5 Koningen, heren en denkers</vt:lpstr>
      <vt:lpstr>Kenmerkend aspect</vt:lpstr>
      <vt:lpstr>Staatsvorm:</vt:lpstr>
      <vt:lpstr>PowerPoint-presentatie</vt:lpstr>
      <vt:lpstr>Lodewijk XIV  een ABSOLUTE VORST</vt:lpstr>
      <vt:lpstr>Hoe rechtvaardigt Lodewijk XIV zijn macht? </vt:lpstr>
      <vt:lpstr>EXAMENVRAAG</vt:lpstr>
      <vt:lpstr>ANTWOORD EXAMENVRAAG</vt:lpstr>
      <vt:lpstr>EXAMENVRAAG</vt:lpstr>
      <vt:lpstr>ANTWOORD EXAMENVRAAG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BMS</dc:creator>
  <cp:lastModifiedBy>Biemans, KJA (Kristel)</cp:lastModifiedBy>
  <cp:revision>15</cp:revision>
  <dcterms:created xsi:type="dcterms:W3CDTF">2015-03-24T10:53:04Z</dcterms:created>
  <dcterms:modified xsi:type="dcterms:W3CDTF">2017-11-27T13:52:18Z</dcterms:modified>
</cp:coreProperties>
</file>